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8" r:id="rId4"/>
    <p:sldId id="306" r:id="rId5"/>
    <p:sldId id="308" r:id="rId6"/>
    <p:sldId id="309" r:id="rId7"/>
    <p:sldId id="310" r:id="rId8"/>
    <p:sldId id="307" r:id="rId9"/>
    <p:sldId id="311" r:id="rId10"/>
    <p:sldId id="312" r:id="rId11"/>
    <p:sldId id="317" r:id="rId12"/>
    <p:sldId id="319" r:id="rId13"/>
    <p:sldId id="318" r:id="rId14"/>
    <p:sldId id="321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ka" initials="D" lastIdx="7" clrIdx="0">
    <p:extLst>
      <p:ext uri="{19B8F6BF-5375-455C-9EA6-DF929625EA0E}">
        <p15:presenceInfo xmlns:p15="http://schemas.microsoft.com/office/powerpoint/2012/main" userId="aac3be9d283505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3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6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0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2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31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20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02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42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55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1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13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BDC0-5610-4F6A-87F6-AFB93A7F912F}" type="datetimeFigureOut">
              <a:rPr lang="hu-HU" smtClean="0"/>
              <a:t>2020.11.24.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0FEF-087B-4FFC-855A-920DD882D6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7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8/3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mOcMt8f-SY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pi.reformatus.hu/sites/default/files/interaktiv_tankonyvek/Hittan_7/" TargetMode="External"/><Relationship Id="rId4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503504" y="1918253"/>
            <a:ext cx="5155096" cy="3091069"/>
          </a:xfrm>
        </p:spPr>
        <p:txBody>
          <a:bodyPr>
            <a:noAutofit/>
          </a:bodyPr>
          <a:lstStyle/>
          <a:p>
            <a:pPr algn="r"/>
            <a: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KIJELENTI</a:t>
            </a:r>
            <a:b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ÖNMAGÁT</a:t>
            </a:r>
            <a:endParaRPr lang="hu-H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6324600" y="1818862"/>
            <a:ext cx="51882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35896" y="5039139"/>
            <a:ext cx="7576930" cy="331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842490" y="2081712"/>
            <a:ext cx="650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LEHETŐSÉGET AD NEKÜNK ARRA, HOGY EZEN A KIJELENTÉSEN TÚL JOBBAN MEGISMERHESSÜK ŐT. </a:t>
            </a:r>
          </a:p>
        </p:txBody>
      </p:sp>
      <p:sp>
        <p:nvSpPr>
          <p:cNvPr id="3" name="Téglalap 2"/>
          <p:cNvSpPr/>
          <p:nvPr/>
        </p:nvSpPr>
        <p:spPr>
          <a:xfrm>
            <a:off x="955963" y="3668350"/>
            <a:ext cx="10280073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SŐT!</a:t>
            </a:r>
          </a:p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KIJELENTÉST CSAK AKKOR ÉRTJÜK MEG IGAZÁN, HA A SZENTÍRÁST TANULMÁNYOZVA KÖZELEBB KERÜLÜNK AZ Ő SZEMÉLYÉHEZ ÉS ENGEDJÜK NEKI, HOGY MEGSZÓLÍTSON ÉS SZEMÉLYES ISTENÜNKKÉ VÁLJON.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5321096" y="401580"/>
            <a:ext cx="1549807" cy="14869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118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1926365"/>
            <a:ext cx="684414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KAPCSOLATBAN AKAR LENNI AZ EMBERREL, EZÉRT ENGEDI, HOGY TÖBBFÉLE MÓDON MEGISMERHESSÜK ŐT. </a:t>
            </a:r>
          </a:p>
        </p:txBody>
      </p:sp>
      <p:sp>
        <p:nvSpPr>
          <p:cNvPr id="3" name="Téglalap 2"/>
          <p:cNvSpPr/>
          <p:nvPr/>
        </p:nvSpPr>
        <p:spPr>
          <a:xfrm>
            <a:off x="3976254" y="1110964"/>
            <a:ext cx="44011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ÁLTALÁNOS KIJELENTÉS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06004" y="203437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602181" y="757228"/>
            <a:ext cx="44334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236" y="2203363"/>
            <a:ext cx="5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SOKKAL HATALMASABB AZ EMBERNÉL,</a:t>
            </a:r>
          </a:p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NEM ISMERHETŐ MEG TELJESEN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0" y="3325674"/>
            <a:ext cx="1219199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MAGA ISMERTETI MEG AZ EMBERT ÖMAGÁVAL – SOKFÉLEKÉPPEN JELENTI KI MAGÁT: 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602181" y="4602739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TERMÉSZET ÁLTAL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119417" y="5292636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TÖRTÉNELEM ESEMÉNYEIBEN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02181" y="5939626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AZ EMBER LELKIISMERETÉBEN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9980027" y="4759391"/>
            <a:ext cx="1549807" cy="14869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1197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76254" y="1110964"/>
            <a:ext cx="44011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ÁLTALÁNOS KIJELENTÉS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602181" y="757228"/>
            <a:ext cx="45258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61878" y="3256142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TERMÉSZET ÁLTAL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61878" y="4071743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TÖRTÉNELEM ESEMÉNYEIBEN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1878" y="4887344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AZ EMBER LELKIISMERETÉBEN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96000" y="3752644"/>
            <a:ext cx="495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hogyan jelenik meg, hogyan ismerhető meg ezekben Isten?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943868" y="5861203"/>
            <a:ext cx="524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Válaszaid ellenőrizheted a tankönyv 12. oldalán, vagy kattints  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hlinkClick r:id="rId3"/>
          </p:cNvPr>
          <p:cNvSpPr txBox="1"/>
          <p:nvPr/>
        </p:nvSpPr>
        <p:spPr>
          <a:xfrm>
            <a:off x="11190123" y="6138202"/>
            <a:ext cx="5680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5507045" y="1926365"/>
            <a:ext cx="1339545" cy="1285239"/>
          </a:xfrm>
          <a:prstGeom prst="ellipse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3006004" y="203437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351932" y="157138"/>
            <a:ext cx="1549807" cy="1486977"/>
          </a:xfrm>
          <a:prstGeom prst="ellipse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1" y="1926365"/>
            <a:ext cx="1219200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 nem mindig veszi észre Istent az általános kijelentésekben, hajlamosak vagyunk a véletlennek betudni az eseményeket.  </a:t>
            </a:r>
          </a:p>
        </p:txBody>
      </p:sp>
      <p:sp>
        <p:nvSpPr>
          <p:cNvPr id="3" name="Téglalap 2"/>
          <p:cNvSpPr/>
          <p:nvPr/>
        </p:nvSpPr>
        <p:spPr>
          <a:xfrm>
            <a:off x="3976254" y="1110964"/>
            <a:ext cx="44011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KÜLÖNÖS KIJELENTÉS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602181" y="757228"/>
            <a:ext cx="51723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802908" y="2741766"/>
            <a:ext cx="738909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 lehet, hogy bármennyire is szeretnénk, valamiért ezekben nem értjük meg, nem látjuk, nem tudjuk észrevenni Őt.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0" y="3572555"/>
            <a:ext cx="1219200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kell istennek </a:t>
            </a:r>
            <a:r>
              <a:rPr lang="hu-H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konkrétabban 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megszólÍtania az embert.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613891" y="4602739"/>
            <a:ext cx="630381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ISTEN IGÉJE, SZAVA ÁLTAL: A BIBLIA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119416" y="5292636"/>
            <a:ext cx="5315529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JÉZUS ÉLETE ÉS TETTE ÁLTAL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366982" y="5982533"/>
            <a:ext cx="7550727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IGEHIRDETÉSEKBEN, IGEMAGYARÁZATOKBAN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917709" y="464890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ÍROTT IGE</a:t>
            </a:r>
          </a:p>
        </p:txBody>
      </p:sp>
      <p:sp>
        <p:nvSpPr>
          <p:cNvPr id="18" name="Téglalap 17"/>
          <p:cNvSpPr/>
          <p:nvPr/>
        </p:nvSpPr>
        <p:spPr>
          <a:xfrm>
            <a:off x="9434945" y="533880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TESTTÉ LETT IGE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917709" y="602869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HIRDETETT IGE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006004" y="203437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3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 animBg="1"/>
      <p:bldP spid="8" grpId="0" animBg="1"/>
      <p:bldP spid="14" grpId="0" animBg="1"/>
      <p:bldP spid="15" grpId="0" animBg="1"/>
      <p:bldP spid="16" grpId="0" animBg="1"/>
      <p:bldP spid="17" grpId="0" animBg="1"/>
      <p:bldP spid="9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094264" y="1055594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99880" y="5146264"/>
            <a:ext cx="11392240" cy="830997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kategóriákkal kapcsolatos feladatok külön diákon lesznek. Ha készen vagytok az egyikkel, lépjetek a következőre! Várjatok meg mindenkit!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Önállóan dolgozzatok! 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10452575" y="2752644"/>
            <a:ext cx="1339545" cy="1285239"/>
          </a:xfrm>
          <a:prstGeom prst="ellipse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88604" y="2740048"/>
            <a:ext cx="5707395" cy="1200329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ÍRJÁTOK FEL A FÜZETETEKBE A 6 KATEGÓRIÁT EGYMÁS ALÁ, EGY-EGY SORT KIHAGYVA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095999" y="2167351"/>
            <a:ext cx="3724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 által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eseményei által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 lelkiismeretében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Írott ige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Testté lett ige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Hirdetett ige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06004" y="286562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28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112193" y="747702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106718" y="1918647"/>
            <a:ext cx="3978564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 ÁLTAL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38236" y="3202970"/>
            <a:ext cx="53155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TERMÉSZETI JELENSÉGET/ÉLŐLÉNYT TARTOD A LEGSZEBBNEK, AMELY ÁLTAL ISTEN JELENLÉTÉT ÉRZED? 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252638" y="3633857"/>
            <a:ext cx="231167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LE!</a:t>
            </a:r>
            <a:endParaRPr lang="hu-H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06004" y="203437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112193" y="747702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438236" y="1812637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ESEMÉNYEIBEN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38236" y="3171202"/>
            <a:ext cx="531552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VILÁGTÖRTÉNELEM SZINTE TELJES EGÉSZÉT VÉGIGKÍSÉRIK A HÁBORÚK… </a:t>
            </a:r>
          </a:p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ISTEN A HÁBORÚBAN IS JELEN VAN?</a:t>
            </a: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VÁLASZOD INDOKOLD!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126564" y="3971421"/>
            <a:ext cx="2311672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LE!</a:t>
            </a:r>
            <a:endParaRPr lang="hu-H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006004" y="203437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112193" y="747702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00823" y="1785556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 LELKIISMERETÉBEN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438234" y="3133998"/>
            <a:ext cx="5315528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MIÓTA LÉTEZIK LELKIISMERET?</a:t>
            </a:r>
          </a:p>
        </p:txBody>
      </p:sp>
      <p:sp>
        <p:nvSpPr>
          <p:cNvPr id="14" name="Téglalap 13"/>
          <p:cNvSpPr/>
          <p:nvPr/>
        </p:nvSpPr>
        <p:spPr>
          <a:xfrm rot="21146466">
            <a:off x="1155562" y="3297374"/>
            <a:ext cx="231167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LE!</a:t>
            </a:r>
            <a:endParaRPr lang="hu-H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599434" y="396956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(Az Édenkertben volt már?)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06004" y="203437"/>
            <a:ext cx="599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112193" y="747702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00823" y="1552641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ÍROTT IGÉBEN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141680" y="2234006"/>
            <a:ext cx="8331695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NAGYON SOK JELZŐT HASZNÁL ISTENRE, SOK MINDENHEZ HASONLÍTJA, EZZEL ALKALMAZKODIK HOZZÁNK, EMBEREKHEZ</a:t>
            </a: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MERT SZERETNÉ, HA JOBBAN MEGÉRTENÉNK,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Ő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églalap 13"/>
          <p:cNvSpPr/>
          <p:nvPr/>
        </p:nvSpPr>
        <p:spPr>
          <a:xfrm rot="21403011">
            <a:off x="3470732" y="4143467"/>
            <a:ext cx="5575712" cy="156966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SAJÁT HASONLATOD: TE MIHEZ HASONLÍTANÁD ISTENT?</a:t>
            </a:r>
            <a:endParaRPr lang="hu-H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 rot="21112566">
            <a:off x="323789" y="388721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SZABADÍTÓ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835112" y="613536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 VÁR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 rot="21145989">
            <a:off x="234744" y="645004"/>
            <a:ext cx="1313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KŐSZIKLA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076700" y="606307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VÉDŐPAJZS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 rot="271346">
            <a:off x="9399114" y="5335985"/>
            <a:ext cx="232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KIRÁLYOK KIRÁLYA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 rot="444277">
            <a:off x="10490149" y="3244333"/>
            <a:ext cx="168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VILÁGOSSÁG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 rot="21235178">
            <a:off x="10188822" y="1701526"/>
            <a:ext cx="162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PÁSZTOR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 rot="467602">
            <a:off x="5216402" y="627336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MENEDÉK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743441" y="6110674"/>
            <a:ext cx="113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BÁRÁNY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 rot="21040343">
            <a:off x="1120120" y="12336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 SÓJA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 rot="21374675">
            <a:off x="130224" y="3175064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Ígéret istene </a:t>
            </a:r>
            <a:endParaRPr lang="hu-H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églalap 22"/>
          <p:cNvSpPr/>
          <p:nvPr/>
        </p:nvSpPr>
        <p:spPr>
          <a:xfrm rot="665931">
            <a:off x="7225787" y="6223253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PÁSZTOR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 rot="20988614">
            <a:off x="9854225" y="4283879"/>
            <a:ext cx="159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TEST FEJE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églalap 24"/>
          <p:cNvSpPr/>
          <p:nvPr/>
        </p:nvSpPr>
        <p:spPr>
          <a:xfrm rot="802499">
            <a:off x="504048" y="492431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AJTÓ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 rot="445727">
            <a:off x="324306" y="2372069"/>
            <a:ext cx="122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FAZEKAS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églalap 26"/>
          <p:cNvSpPr/>
          <p:nvPr/>
        </p:nvSpPr>
        <p:spPr>
          <a:xfrm rot="21017039">
            <a:off x="96098" y="5640017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 BÍRÓ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 rot="21097071">
            <a:off x="10147077" y="6223253"/>
            <a:ext cx="192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 KENYERE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 rot="574308">
            <a:off x="8168670" y="1093145"/>
            <a:ext cx="220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 ÉS A VÉG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06004" y="203437"/>
            <a:ext cx="599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216163" y="104259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460746" y="1035750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TESTTÉ LETT IGÉBEN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5" y="0"/>
            <a:ext cx="3850105" cy="68580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 rot="225127">
            <a:off x="308014" y="4028924"/>
            <a:ext cx="813434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röviden az </a:t>
            </a:r>
            <a:r>
              <a:rPr 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alapján, hogy szerinted mit jelent ki önmagáról Isten Jézussal? Mit tudunk meg róla azzal, hogy Jézust elküldte erre a Földre?  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41203" y="2228671"/>
            <a:ext cx="853861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„MERT ÚGY SZERETTE ISTEN A VILÁGOT, HOGY AZ Ő EGYSZÜLÖTT FIÁT ADTA, HOGY AKI HISZ ŐBENNE, EL NE VESSZEN, HANEM ÖRÖK ÉLETE LEGYEN.”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3,16)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6712" y="208457"/>
            <a:ext cx="599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503504" y="397569"/>
            <a:ext cx="5155096" cy="3091069"/>
          </a:xfrm>
        </p:spPr>
        <p:txBody>
          <a:bodyPr>
            <a:noAutofit/>
          </a:bodyPr>
          <a:lstStyle/>
          <a:p>
            <a:pPr algn="r"/>
            <a: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KIJELENTI</a:t>
            </a:r>
            <a:b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ÖNMAGÁT</a:t>
            </a:r>
            <a:endParaRPr lang="hu-H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6324600" y="298178"/>
            <a:ext cx="51882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35896" y="3518455"/>
            <a:ext cx="7576930" cy="331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924050" y="4377082"/>
            <a:ext cx="8343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technikai információ:</a:t>
            </a:r>
          </a:p>
          <a:p>
            <a:pPr lvl="0" algn="ctr">
              <a:defRPr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WPS Office letöltések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). Az alkalmazás elérhető Windows-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Android-os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platformokra is!</a:t>
            </a:r>
          </a:p>
          <a:p>
            <a:pPr algn="ctr"/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679125">
            <a:off x="8088826" y="276133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52692" y="817478"/>
            <a:ext cx="5315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HIRDETETT IGÉBEN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10804368" y="174859"/>
            <a:ext cx="1339545" cy="1285239"/>
          </a:xfrm>
          <a:prstGeom prst="ellipse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54760" y="1517942"/>
            <a:ext cx="1155550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etióp kincstárnok megtérése</a:t>
            </a:r>
          </a:p>
          <a:p>
            <a:pPr algn="just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 angyala pedig így szólt Fülöphöz: Kelj fel, és menj Dél felé a Jeruzsálemből Gázába vezető útra, amely néptelen. 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felkelt, és elindult. És íme, egy etióp férfi, a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kandakénak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etiópok királynőjének udvari főembere, aki egész kincstára fölé volt rendelve, és Jeruzsálemben járt az Istent imádni, 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visszatérőben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hintóján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ülve Ézsaiás prófétát olvasta. 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mondta a Lélek Fülöpnek: Menj oda, és csatlakozz ahhoz a hintóhoz! 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Fülöp odafutott, hallotta, hogy Ézsaiás prófétát olvassa, és megkérdezte tőle: </a:t>
            </a:r>
            <a:r>
              <a:rPr lang="hu-H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Érted is, amit olvasol? </a:t>
            </a:r>
            <a:r>
              <a:rPr lang="hu-H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</a:t>
            </a:r>
            <a:r>
              <a:rPr lang="hu-H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így válaszolt: Hogyan érthetném, ha valaki meg nem magyarázza?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megkérte Fülöpöt, hogy szálljon fel, és üljön mellé. </a:t>
            </a:r>
            <a:endParaRPr lang="hu-H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Írásnak az a szakasza, amelyet olvasott, ez volt</a:t>
            </a:r>
            <a:r>
              <a:rPr lang="hu-H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„Amint a juhot levágni viszik, és amint a bárány néma a nyírója előtt, úgy nem nyitja meg a száját. 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Megaláztatásában </a:t>
            </a:r>
            <a:r>
              <a:rPr lang="hu-H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elvétetett róla az ítélet, nemzetségét ki sorolhatná fel? Mert élete felvitetik a földről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főember megkérdezte Fülöptől: Kérlek, kiről mondja ezt a próféta? Önmagáról vagy valaki másról?  Fülöp beszélni kezdett, és az Írásnak ebből a helyéből kiindulva hirdette neki Jézust.  Amint tovább haladtak az úton, valami vízhez értek, és így szólt a főember: Íme, itt a víz! Mi akadálya annak, hogy megkeresztelkedjem? 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mondta neki Fülöp: Ha teljes szívedből hiszel, akkor lehet.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Ő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így válaszolt: </a:t>
            </a:r>
            <a:r>
              <a:rPr lang="hu-H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Hiszem, hogy Jézus Krisztus az Isten </a:t>
            </a:r>
            <a:r>
              <a:rPr lang="hu-H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Megparancsolta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álljon meg a hintó, és leszálltak a vízbe mind a ketten, Fülöp és a főember, és megkeresztelte őt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 rot="21146466">
            <a:off x="248764" y="1106154"/>
            <a:ext cx="251067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EL!</a:t>
            </a:r>
            <a:endParaRPr lang="hu-H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20912" y="203437"/>
            <a:ext cx="599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112193" y="747702"/>
            <a:ext cx="1967614" cy="58477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NEKED?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252234" y="1584884"/>
            <a:ext cx="3687528" cy="46166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HIRDETETT IGÉBEN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78497" y="2733767"/>
            <a:ext cx="690803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ETIÓP KINCSTÁRNOKHOZ HASONLÓAN NEKÜNK IS SOK KÉRDÉSÜNK LEHET ISTENNEL, A BIBLIÁVAL KAPCSOLATBAN. </a:t>
            </a:r>
          </a:p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MILYEN KÉRDÉS FOGLALKOZTAT? </a:t>
            </a:r>
          </a:p>
        </p:txBody>
      </p:sp>
      <p:sp>
        <p:nvSpPr>
          <p:cNvPr id="14" name="Téglalap 13"/>
          <p:cNvSpPr/>
          <p:nvPr/>
        </p:nvSpPr>
        <p:spPr>
          <a:xfrm rot="21309089">
            <a:off x="4820276" y="4264041"/>
            <a:ext cx="231167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LE!</a:t>
            </a:r>
            <a:endParaRPr lang="hu-H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 rot="358776">
            <a:off x="3451204" y="5450098"/>
            <a:ext cx="53626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*SZÁNJATOK EGY HITTANÓRÁT A KÉRDÉSEK MEGBESZÉLÉSÉRE! 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06004" y="203437"/>
            <a:ext cx="599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JELENTI KI ISTEN ÖNMAGÁT?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427356" y="300781"/>
            <a:ext cx="1019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LÉPJETEK KI A DIAVETÍTÉSBŐL ÉS ÍRJÁTOK BE EBBE A DIÁBA A VÁLASZAITOKAT!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647096" y="170105"/>
            <a:ext cx="689411" cy="661462"/>
          </a:xfrm>
          <a:prstGeom prst="ellipse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1017940"/>
            <a:ext cx="3696517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 ÁLTAL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244082" y="1017940"/>
            <a:ext cx="3692237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ESEMÉNYEIBEN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495484" y="1017940"/>
            <a:ext cx="3696517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 LELKIISMERETÉBEN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3854083"/>
            <a:ext cx="3696516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ÍROTT IGÉBEN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239802" y="3869755"/>
            <a:ext cx="3686438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TESTTÉ LETT IGÉBEN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495483" y="3854083"/>
            <a:ext cx="3696517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HIRDETETT IGÉBEN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1393731"/>
            <a:ext cx="3696517" cy="23083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495483" y="1393731"/>
            <a:ext cx="3696517" cy="23083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244082" y="1393731"/>
            <a:ext cx="3696517" cy="23083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-1" y="4239087"/>
            <a:ext cx="3696517" cy="2585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239802" y="4272677"/>
            <a:ext cx="3696517" cy="2585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495483" y="4272677"/>
            <a:ext cx="3696517" cy="258532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Válaszok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5073284" y="1997839"/>
            <a:ext cx="3725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Vagyok,</a:t>
            </a:r>
          </a:p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</a:p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Vagyok!</a:t>
            </a:r>
            <a:endParaRPr lang="hu-HU" sz="6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9" t="736" r="-53414" b="-736"/>
          <a:stretch/>
        </p:blipFill>
        <p:spPr>
          <a:xfrm>
            <a:off x="10128840" y="1406864"/>
            <a:ext cx="4027054" cy="3767333"/>
          </a:xfrm>
          <a:prstGeom prst="ellipse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36701" y="1089927"/>
            <a:ext cx="4017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 sokféleképpen megismerheted. Kijelentései által a Te személyes Istened szeretne lenni!</a:t>
            </a:r>
          </a:p>
          <a:p>
            <a:pPr algn="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Figyelj az Ő hangjára, engedd, hogy bemutatkozzon Neked, akard megismerni Őt!</a:t>
            </a:r>
          </a:p>
          <a:p>
            <a:pPr algn="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Használd az érzékszerveid: láss, hallgass, fülelj! Ha nyitottan jársz a világban, meglátod, hogy minden élmény, hatás, inger, tapasztalat és szépség Isten dicsőségét, hatalmát és szeretetét zengi!</a:t>
            </a:r>
          </a:p>
        </p:txBody>
      </p:sp>
      <p:sp>
        <p:nvSpPr>
          <p:cNvPr id="2" name="Téglalap 1"/>
          <p:cNvSpPr/>
          <p:nvPr/>
        </p:nvSpPr>
        <p:spPr>
          <a:xfrm>
            <a:off x="6132513" y="745144"/>
            <a:ext cx="2394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Ekkor fogod igazán megérteni, mit jelent Isten kijelentése:   </a:t>
            </a:r>
          </a:p>
        </p:txBody>
      </p:sp>
    </p:spTree>
    <p:extLst>
      <p:ext uri="{BB962C8B-B14F-4D97-AF65-F5344CB8AC3E}">
        <p14:creationId xmlns:p14="http://schemas.microsoft.com/office/powerpoint/2010/main" val="376758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7660634" y="184239"/>
            <a:ext cx="35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cap="all" dirty="0" smtClean="0">
                <a:solidFill>
                  <a:schemeClr val="bg1"/>
                </a:solidFill>
              </a:rPr>
              <a:t>Énekeljünk!</a:t>
            </a:r>
            <a:endParaRPr lang="hu-HU" sz="4400" b="1" cap="all" dirty="0">
              <a:solidFill>
                <a:schemeClr val="bg1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14" y="132015"/>
            <a:ext cx="1078652" cy="108260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515949" y="785589"/>
            <a:ext cx="498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 látlak téged, mint szívem urát!</a:t>
            </a:r>
            <a:endParaRPr lang="hu-HU" sz="1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634139" y="456978"/>
            <a:ext cx="5861178" cy="897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17758" y="514980"/>
            <a:ext cx="4492215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b="1" cap="all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hlinkClick r:id="rId4"/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56" y="94681"/>
            <a:ext cx="1574791" cy="160999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57469" y="1747135"/>
            <a:ext cx="4959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 látlak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szívem Urát,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Rajtad kívül nekem nem számít más!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Elmémben ott jársz, ha nap jön vagy éj,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őrzöd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álmom, ébren is kísérsz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01830" y="3404724"/>
            <a:ext cx="4930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engem bölccsé, légy igaz Igém,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mindig veled és Te velem légy,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jó apám és én hű gyermeked,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Élj bennem mindig, és én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Tebenned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1257469" y="5062313"/>
            <a:ext cx="5047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Légy az én pajzsom és légy fegyverem,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Méltóságom Te vagy és örömem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Lelkem oltalma és fellegvára,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 felé vigyél, erőm forrása.</a:t>
            </a:r>
          </a:p>
        </p:txBody>
      </p:sp>
      <p:sp>
        <p:nvSpPr>
          <p:cNvPr id="6" name="Téglalap 5"/>
          <p:cNvSpPr/>
          <p:nvPr/>
        </p:nvSpPr>
        <p:spPr>
          <a:xfrm>
            <a:off x="6795147" y="2369098"/>
            <a:ext cx="4879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Nem vágyom kincsre, sem dicséretre,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vagy a jutalmam mindörökre,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légy az első és az egyetlen,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Királyi felség, én drága kincsem.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795147" y="4347609"/>
            <a:ext cx="4978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Győztes Királyom, megnyerted csatám,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Mennyei öröm és tündöklés vár,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Szívem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Istene,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bármi már,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 látlak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minden Urát.</a:t>
            </a:r>
          </a:p>
        </p:txBody>
      </p:sp>
    </p:spTree>
    <p:extLst>
      <p:ext uri="{BB962C8B-B14F-4D97-AF65-F5344CB8AC3E}">
        <p14:creationId xmlns:p14="http://schemas.microsoft.com/office/powerpoint/2010/main" val="345930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02" y="1832309"/>
            <a:ext cx="898021" cy="95549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899265" y="140926"/>
            <a:ext cx="105684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adjon isten a szívünkbe vágyódást arra, hogy megismerjük őt, és tudjuk teljes szívvel </a:t>
            </a:r>
            <a:r>
              <a:rPr lang="hu-HU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allani előtte:</a:t>
            </a:r>
          </a:p>
          <a:p>
            <a:pPr algn="r"/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uram és én istenem! </a:t>
            </a:r>
          </a:p>
          <a:p>
            <a:pPr algn="r"/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77685" y="2694083"/>
            <a:ext cx="105684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a mennyekben vagy, szenteltessék meg a te neved,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  <a:p>
            <a:endParaRPr lang="hu-HU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3338" r="30715" b="53635"/>
          <a:stretch/>
        </p:blipFill>
        <p:spPr>
          <a:xfrm>
            <a:off x="5502790" y="5367776"/>
            <a:ext cx="1259443" cy="12083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7504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503504" y="1918253"/>
            <a:ext cx="5155096" cy="3091069"/>
          </a:xfrm>
        </p:spPr>
        <p:txBody>
          <a:bodyPr>
            <a:noAutofit/>
          </a:bodyPr>
          <a:lstStyle/>
          <a:p>
            <a:pPr algn="r"/>
            <a: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KIJELENTI</a:t>
            </a:r>
            <a:b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ÖNMAGÁT</a:t>
            </a:r>
            <a:endParaRPr lang="hu-H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6324600" y="1818862"/>
            <a:ext cx="51882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35896" y="5039139"/>
            <a:ext cx="7576930" cy="331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1717882" y="5711521"/>
            <a:ext cx="882926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(15-21.dia), 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www.pixabay.com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(1-2., 26.dia) internetes oldalakon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találhatóak és ingyenesen letölthetők, illetve megtalálhatók 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Református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hittankönyv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 (Szentlélek-ikon)!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61180" y="3044279"/>
            <a:ext cx="463693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  <a:endParaRPr lang="hu-H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04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3237" y="732484"/>
            <a:ext cx="622962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6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34" y="2136733"/>
            <a:ext cx="1524132" cy="162167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04465" y="4050500"/>
            <a:ext cx="87072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mai órán MEGÉRTHESSÜK, HOGY ISTEN A MI ÉLETÜNKBEN IS SZEMÉLYES ÚR SZERETNE LENNI! </a:t>
            </a:r>
          </a:p>
          <a:p>
            <a:pPr algn="r"/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4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4393060" y="1997839"/>
            <a:ext cx="3725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Vagyok,</a:t>
            </a:r>
          </a:p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</a:p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Vagyok!</a:t>
            </a:r>
            <a:endParaRPr lang="hu-HU" sz="6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77091" y="3198167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Honnan ismerős a mondat?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9" t="736" r="-53414" b="-736"/>
          <a:stretch/>
        </p:blipFill>
        <p:spPr>
          <a:xfrm>
            <a:off x="10128840" y="1406864"/>
            <a:ext cx="4027054" cy="3767333"/>
          </a:xfrm>
          <a:prstGeom prst="ellipse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806993" y="5523345"/>
            <a:ext cx="657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Lépjetek a következő diára, és olvassátok el a történetet! 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87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1091" y="249382"/>
            <a:ext cx="111298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megjelenik Mózesnek, és elhívja őt</a:t>
            </a:r>
          </a:p>
          <a:p>
            <a:pPr algn="just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„Mózes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apósának,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Jetrónak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Midján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papjának a juhait legeltette. Egyszer a juhokat a pusztán túlra terelte, és eljutott az Isten hegyéhez, a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Hórebhez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megjelent neki az Úr angyala tűz lángjában egy csipkebokor közepéből. Látta ugyanis, hogy a csipkebokor tűzben ég, de mégsem ég el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csipkebokor.</a:t>
            </a: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Mózes ezt mondta magában: Odamegyek, és megnézem ezt a nagy csodát: miért nem ég el a csipkebokor? 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látta, hogy odamegy megnézni, megszólította őt Isten a csipkebokor közepéből, és ezt mondta: Mózes! Mózes! Ő pedig így felelt: Itt vagyok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Isten ekkor azt mondta: Ne jöjj közelebb! Oldd le sarudat a lábadról, mert szent föld az a hely, ahol állsz! 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mondta: Én vagyok atyádnak Istene, Ábrahám Istene, Izsák Istene és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Jákób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Istene.</a:t>
            </a: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Mózes eltakarta az arcát, mert félt rátekinteni az Istenre. 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 pedig azt mondta: Megláttam népem nyomorúságát Egyiptomban, és meghallottam segélykiáltásukat a sanyargatók miatt, mert ismerem fájdalmukat. </a:t>
            </a:r>
            <a:endParaRPr lang="hu-HU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11494654" y="5764598"/>
            <a:ext cx="595746" cy="295089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2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1091" y="612844"/>
            <a:ext cx="11129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megyek, hogy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kimentsem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őket Egyiptom kezéből, és elvigyem őket arról a földről egy jó és tágas földre, tejjel és mézzel folyó földre: a kánaáni, a hettita, az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emóri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perizzi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hivvi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jebúszi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nép helyére. Bizony, eljutott hozzám Izráel fiainak segélykiáltása; látom is, hogy mennyire sanyargatják őket az egyiptomiak. Most azért menj! Elküldelek téged a fáraóhoz: vezesd ki népemet, Izráel fiait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Egyiptomból!</a:t>
            </a: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Mózes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ezt felelte erre az Istennek: Ki vagyok én, hogy elmenjek a fáraóhoz, és kivezessem Egyiptomból Izráel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fiait?</a:t>
            </a: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azt mondta: Bizony, én veled leszek! Ez lesz annak a jele, hogy én küldelek: Amikor kivezetted a népet Egyiptomból, ennél a hegynél fogjátok áldozattal szolgálni az Istent. De Mózes azt felelte Istennek: Ha majd elmegyek Izráel fiaihoz, és azt mondom nekik: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atyáitok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Istene küldött engem hozzátok, és ők megkérdezik tőlem, hogy mi a neve, akkor mit mondjak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nekik? Isten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felelte Mózesnek: </a:t>
            </a:r>
            <a:r>
              <a:rPr lang="hu-H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Vagyok, aki vagyok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Majd azt mondta: Így szólj Izráel fiaihoz: </a:t>
            </a:r>
            <a:r>
              <a:rPr lang="hu-H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„Vagyok” küldött engem hozzátok</a:t>
            </a:r>
            <a:r>
              <a:rPr lang="hu-HU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hu-HU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958040" y="6060489"/>
            <a:ext cx="180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(2MÓZ 3,1-14)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7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4393060" y="1997839"/>
            <a:ext cx="3725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Vagyok,</a:t>
            </a:r>
          </a:p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</a:p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Vagyok!</a:t>
            </a:r>
            <a:endParaRPr lang="hu-HU" sz="6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" y="2828835"/>
            <a:ext cx="394392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miért ezt válaszolta Isten Mózesnek? Mit jelent ez a kijelentés?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9" t="736" r="-53414" b="-736"/>
          <a:stretch/>
        </p:blipFill>
        <p:spPr>
          <a:xfrm>
            <a:off x="10128840" y="1406864"/>
            <a:ext cx="4027054" cy="3767333"/>
          </a:xfrm>
          <a:prstGeom prst="ellipse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-1" y="2151443"/>
            <a:ext cx="4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Mózes azt kérte Istentől, hogy mutatkozzon be neki.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0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137588" y="1151483"/>
            <a:ext cx="910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Vagyok, Aki</a:t>
            </a:r>
            <a:r>
              <a:rPr lang="hu-HU" sz="6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6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Vagyok!</a:t>
            </a:r>
            <a:endParaRPr lang="hu-HU" sz="6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9" t="736" r="-53414" b="-736"/>
          <a:stretch/>
        </p:blipFill>
        <p:spPr>
          <a:xfrm>
            <a:off x="10128840" y="1406864"/>
            <a:ext cx="4027054" cy="3767333"/>
          </a:xfrm>
          <a:prstGeom prst="ellipse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49382" y="1967091"/>
            <a:ext cx="888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héber nyelv lehetővé teszi, hogy a ‚vagyok’ létigét több módon is értelmezzük,  múlt-, jelen- és jövőidőben is.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azt jelenti, hogy Isten válaszát egyszerre háromféleképpen is érthetjük: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738581" y="3290530"/>
            <a:ext cx="6617854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VOLTAM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ugyanaz, aki az őseid Istene,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jelen vagyok, létezem,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LESZEK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addig, amíg világ a világ, ugyanazzal a gondviselő szeretettel, amivel eddig is.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14862" y="5411332"/>
            <a:ext cx="746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sokféleképpen kijelentette magát a Bibliában, sokféleképpen mutatkozik be.  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6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120072" y="2183164"/>
            <a:ext cx="910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cap="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Vagyok, Aki</a:t>
            </a:r>
            <a:r>
              <a:rPr lang="hu-HU" sz="6000" b="1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6000" b="1" cap="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Vagyok!</a:t>
            </a:r>
            <a:endParaRPr lang="hu-HU" sz="6000" b="1" cap="all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9" t="736" r="-53414" b="-736"/>
          <a:stretch/>
        </p:blipFill>
        <p:spPr>
          <a:xfrm>
            <a:off x="10128840" y="1406864"/>
            <a:ext cx="4027054" cy="3767333"/>
          </a:xfrm>
          <a:prstGeom prst="ellipse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9382" y="2951946"/>
            <a:ext cx="8811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órán az a kérdés, hogy számodra mit jelent ez a kijelentés? Neked kicsoda Isten?</a:t>
            </a:r>
          </a:p>
          <a:p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látod őt a múltadban, a jelenedben és hogyan a jövődben? </a:t>
            </a:r>
          </a:p>
          <a:p>
            <a:r>
              <a:rPr lang="hu-H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erről! </a:t>
            </a:r>
            <a:endParaRPr lang="hu-HU" sz="2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5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1105</Words>
  <Application>Microsoft Office PowerPoint</Application>
  <PresentationFormat>Szélesvásznú</PresentationFormat>
  <Paragraphs>212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ISTEN KIJELENTI ÖNMAGÁT</vt:lpstr>
      <vt:lpstr>ISTEN KIJELENTI ÖNMAGÁT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ISTEN KIJELENTI ÖNMAGÁT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KERESZTYÉN HITÜNK ALAPJAI</dc:title>
  <dc:creator>Dorka</dc:creator>
  <cp:lastModifiedBy>Microsoft-fiók</cp:lastModifiedBy>
  <cp:revision>125</cp:revision>
  <dcterms:created xsi:type="dcterms:W3CDTF">2020-10-07T09:02:57Z</dcterms:created>
  <dcterms:modified xsi:type="dcterms:W3CDTF">2020-11-24T07:57:34Z</dcterms:modified>
</cp:coreProperties>
</file>